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63" r:id="rId2"/>
    <p:sldId id="268" r:id="rId3"/>
    <p:sldId id="267" r:id="rId4"/>
    <p:sldId id="266" r:id="rId5"/>
    <p:sldId id="265" r:id="rId6"/>
    <p:sldId id="300" r:id="rId7"/>
    <p:sldId id="301" r:id="rId8"/>
    <p:sldId id="264" r:id="rId9"/>
    <p:sldId id="291" r:id="rId10"/>
    <p:sldId id="270" r:id="rId11"/>
    <p:sldId id="271" r:id="rId12"/>
    <p:sldId id="272" r:id="rId13"/>
    <p:sldId id="273" r:id="rId14"/>
    <p:sldId id="274" r:id="rId15"/>
    <p:sldId id="305" r:id="rId16"/>
    <p:sldId id="306" r:id="rId17"/>
    <p:sldId id="311" r:id="rId18"/>
    <p:sldId id="309" r:id="rId19"/>
    <p:sldId id="308" r:id="rId20"/>
    <p:sldId id="276" r:id="rId21"/>
    <p:sldId id="277" r:id="rId22"/>
    <p:sldId id="278" r:id="rId23"/>
    <p:sldId id="279" r:id="rId24"/>
    <p:sldId id="280" r:id="rId25"/>
    <p:sldId id="283" r:id="rId26"/>
    <p:sldId id="284" r:id="rId27"/>
    <p:sldId id="285" r:id="rId28"/>
    <p:sldId id="288" r:id="rId29"/>
    <p:sldId id="286" r:id="rId30"/>
    <p:sldId id="287" r:id="rId31"/>
    <p:sldId id="292" r:id="rId32"/>
    <p:sldId id="293" r:id="rId33"/>
    <p:sldId id="294" r:id="rId34"/>
    <p:sldId id="296" r:id="rId35"/>
    <p:sldId id="302" r:id="rId36"/>
    <p:sldId id="303" r:id="rId37"/>
    <p:sldId id="304" r:id="rId38"/>
    <p:sldId id="258" r:id="rId39"/>
    <p:sldId id="259" r:id="rId40"/>
    <p:sldId id="260" r:id="rId41"/>
    <p:sldId id="261" r:id="rId42"/>
    <p:sldId id="297" r:id="rId43"/>
  </p:sldIdLst>
  <p:sldSz cx="6858000" cy="9144000" type="screen4x3"/>
  <p:notesSz cx="6864350" cy="9996488"/>
  <p:photoAlbum/>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994" autoAdjust="0"/>
    <p:restoredTop sz="94660"/>
  </p:normalViewPr>
  <p:slideViewPr>
    <p:cSldViewPr>
      <p:cViewPr>
        <p:scale>
          <a:sx n="54" d="100"/>
          <a:sy n="54" d="100"/>
        </p:scale>
        <p:origin x="-2574" y="-6"/>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514350" y="2840568"/>
            <a:ext cx="5829300" cy="1960033"/>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1DD5522E-E6A4-43B6-A93D-BF4D0EB2D397}" type="datetimeFigureOut">
              <a:rPr lang="ar-SA" smtClean="0"/>
              <a:t>11/04/38</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DE06030D-9EE1-4CCF-9307-4EF11950792B}" type="slidenum">
              <a:rPr lang="ar-SA" smtClean="0"/>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DD5522E-E6A4-43B6-A93D-BF4D0EB2D397}" type="datetimeFigureOut">
              <a:rPr lang="ar-SA" smtClean="0"/>
              <a:t>11/04/38</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DE06030D-9EE1-4CCF-9307-4EF11950792B}"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4972050" y="366185"/>
            <a:ext cx="1543050" cy="7802033"/>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342900" y="366185"/>
            <a:ext cx="4514850" cy="7802033"/>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DD5522E-E6A4-43B6-A93D-BF4D0EB2D397}" type="datetimeFigureOut">
              <a:rPr lang="ar-SA" smtClean="0"/>
              <a:t>11/04/38</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DE06030D-9EE1-4CCF-9307-4EF11950792B}" type="slidenum">
              <a:rPr lang="ar-SA" smtClean="0"/>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DD5522E-E6A4-43B6-A93D-BF4D0EB2D397}" type="datetimeFigureOut">
              <a:rPr lang="ar-SA" smtClean="0"/>
              <a:t>11/04/38</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DE06030D-9EE1-4CCF-9307-4EF11950792B}" type="slidenum">
              <a:rPr lang="ar-SA" smtClean="0"/>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541735" y="5875867"/>
            <a:ext cx="5829300" cy="1816100"/>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DD5522E-E6A4-43B6-A93D-BF4D0EB2D397}" type="datetimeFigureOut">
              <a:rPr lang="ar-SA" smtClean="0"/>
              <a:t>11/04/38</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DE06030D-9EE1-4CCF-9307-4EF11950792B}" type="slidenum">
              <a:rPr lang="ar-SA" smtClean="0"/>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1DD5522E-E6A4-43B6-A93D-BF4D0EB2D397}" type="datetimeFigureOut">
              <a:rPr lang="ar-SA" smtClean="0"/>
              <a:t>11/04/38</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DE06030D-9EE1-4CCF-9307-4EF11950792B}"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1DD5522E-E6A4-43B6-A93D-BF4D0EB2D397}" type="datetimeFigureOut">
              <a:rPr lang="ar-SA" smtClean="0"/>
              <a:t>11/04/38</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DE06030D-9EE1-4CCF-9307-4EF11950792B}"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1DD5522E-E6A4-43B6-A93D-BF4D0EB2D397}" type="datetimeFigureOut">
              <a:rPr lang="ar-SA" smtClean="0"/>
              <a:t>11/04/38</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DE06030D-9EE1-4CCF-9307-4EF11950792B}"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DD5522E-E6A4-43B6-A93D-BF4D0EB2D397}" type="datetimeFigureOut">
              <a:rPr lang="ar-SA" smtClean="0"/>
              <a:t>11/04/38</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DE06030D-9EE1-4CCF-9307-4EF11950792B}"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342900" y="364067"/>
            <a:ext cx="2256235" cy="154940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DD5522E-E6A4-43B6-A93D-BF4D0EB2D397}" type="datetimeFigureOut">
              <a:rPr lang="ar-SA" smtClean="0"/>
              <a:t>11/04/38</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DE06030D-9EE1-4CCF-9307-4EF11950792B}"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344216" y="6400800"/>
            <a:ext cx="4114800" cy="755651"/>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DD5522E-E6A4-43B6-A93D-BF4D0EB2D397}" type="datetimeFigureOut">
              <a:rPr lang="ar-SA" smtClean="0"/>
              <a:t>11/04/38</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DE06030D-9EE1-4CCF-9307-4EF11950792B}" type="slidenum">
              <a:rPr lang="ar-SA" smtClean="0"/>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342900" y="366184"/>
            <a:ext cx="6172200" cy="1524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342900" y="2133601"/>
            <a:ext cx="6172200" cy="6034617"/>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4914900" y="8475134"/>
            <a:ext cx="1600200" cy="486833"/>
          </a:xfrm>
          <a:prstGeom prst="rect">
            <a:avLst/>
          </a:prstGeom>
        </p:spPr>
        <p:txBody>
          <a:bodyPr vert="horz" lIns="91440" tIns="45720" rIns="91440" bIns="45720" rtlCol="1" anchor="ctr"/>
          <a:lstStyle>
            <a:lvl1pPr algn="r">
              <a:defRPr sz="1200">
                <a:solidFill>
                  <a:schemeClr val="tx1">
                    <a:tint val="75000"/>
                  </a:schemeClr>
                </a:solidFill>
              </a:defRPr>
            </a:lvl1pPr>
          </a:lstStyle>
          <a:p>
            <a:fld id="{1DD5522E-E6A4-43B6-A93D-BF4D0EB2D397}" type="datetimeFigureOut">
              <a:rPr lang="ar-SA" smtClean="0"/>
              <a:t>11/04/38</a:t>
            </a:fld>
            <a:endParaRPr lang="ar-SA"/>
          </a:p>
        </p:txBody>
      </p:sp>
      <p:sp>
        <p:nvSpPr>
          <p:cNvPr id="5" name="عنصر نائب للتذييل 4"/>
          <p:cNvSpPr>
            <a:spLocks noGrp="1"/>
          </p:cNvSpPr>
          <p:nvPr>
            <p:ph type="ftr" sz="quarter" idx="3"/>
          </p:nvPr>
        </p:nvSpPr>
        <p:spPr>
          <a:xfrm>
            <a:off x="2343150" y="8475134"/>
            <a:ext cx="2171700" cy="486833"/>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342900" y="8475134"/>
            <a:ext cx="1600200" cy="486833"/>
          </a:xfrm>
          <a:prstGeom prst="rect">
            <a:avLst/>
          </a:prstGeom>
        </p:spPr>
        <p:txBody>
          <a:bodyPr vert="horz" lIns="91440" tIns="45720" rIns="91440" bIns="45720" rtlCol="1" anchor="ctr"/>
          <a:lstStyle>
            <a:lvl1pPr algn="l">
              <a:defRPr sz="1200">
                <a:solidFill>
                  <a:schemeClr val="tx1">
                    <a:tint val="75000"/>
                  </a:schemeClr>
                </a:solidFill>
              </a:defRPr>
            </a:lvl1pPr>
          </a:lstStyle>
          <a:p>
            <a:fld id="{DE06030D-9EE1-4CCF-9307-4EF11950792B}" type="slidenum">
              <a:rPr lang="ar-SA" smtClean="0"/>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pn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jpeg"/><Relationship Id="rId4" Type="http://schemas.microsoft.com/office/2007/relationships/hdphoto" Target="../media/hdphoto1.wdp"/><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مبنى 58 مخرج عشوان.jpg"/>
          <p:cNvPicPr>
            <a:picLocks noGrp="1" noChangeAspect="1"/>
          </p:cNvPicPr>
          <p:nvPr isPhoto="1"/>
        </p:nvPicPr>
        <p:blipFill>
          <a:blip r:embed="rId2" cstate="print">
            <a:lum bright="49000" contrast="21000"/>
          </a:blip>
          <a:stretch>
            <a:fillRect/>
          </a:stretch>
        </p:blipFill>
        <p:spPr>
          <a:xfrm>
            <a:off x="0" y="0"/>
            <a:ext cx="6858000" cy="9144000"/>
          </a:xfrm>
          <a:prstGeom prst="rect">
            <a:avLst/>
          </a:prstGeom>
          <a:ln>
            <a:solidFill>
              <a:schemeClr val="tx1"/>
            </a:solidFill>
          </a:ln>
          <a:effectLst>
            <a:softEdge rad="112500"/>
          </a:effectLst>
        </p:spPr>
      </p:pic>
      <p:pic>
        <p:nvPicPr>
          <p:cNvPr id="1027" name="Picture 3" descr="C:\Users\المستخدم\Desktop\Ashwan.org2\Desktop\أأأأأ وثائق أأأأأ\ملف تجربة المخرج\بدون عنوان.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99" y="23664"/>
            <a:ext cx="6858000" cy="9120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438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مبنى 58 مخرج عشوان.jpg"/>
          <p:cNvPicPr>
            <a:picLocks noGrp="1" noChangeAspect="1"/>
          </p:cNvPicPr>
          <p:nvPr isPhoto="1"/>
        </p:nvPicPr>
        <p:blipFill>
          <a:blip r:embed="rId2" cstate="print">
            <a:lum bright="49000" contrast="21000"/>
          </a:blip>
          <a:stretch>
            <a:fillRect/>
          </a:stretch>
        </p:blipFill>
        <p:spPr>
          <a:xfrm>
            <a:off x="0" y="0"/>
            <a:ext cx="6858000" cy="9144000"/>
          </a:xfrm>
          <a:prstGeom prst="rect">
            <a:avLst/>
          </a:prstGeom>
          <a:ln>
            <a:solidFill>
              <a:schemeClr val="tx1"/>
            </a:solidFill>
          </a:ln>
          <a:effectLst>
            <a:softEdge rad="112500"/>
          </a:effectLst>
        </p:spPr>
      </p:pic>
      <p:pic>
        <p:nvPicPr>
          <p:cNvPr id="8194" name="Picture 2" descr="C:\Users\المستخدم\Desktop\Ashwan.org2\Desktop\أأأأأ وثائق أأأأأ\مخرج طواريء\لجنة الدفاع المدني.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567"/>
            <a:ext cx="6843540" cy="9129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874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مبنى 58 مخرج عشوان.jpg"/>
          <p:cNvPicPr>
            <a:picLocks noGrp="1" noChangeAspect="1"/>
          </p:cNvPicPr>
          <p:nvPr isPhoto="1"/>
        </p:nvPicPr>
        <p:blipFill>
          <a:blip r:embed="rId2" cstate="print">
            <a:lum bright="49000" contrast="21000"/>
          </a:blip>
          <a:stretch>
            <a:fillRect/>
          </a:stretch>
        </p:blipFill>
        <p:spPr>
          <a:xfrm>
            <a:off x="0" y="0"/>
            <a:ext cx="6858000" cy="9144000"/>
          </a:xfrm>
          <a:prstGeom prst="rect">
            <a:avLst/>
          </a:prstGeom>
          <a:ln>
            <a:solidFill>
              <a:schemeClr val="tx1"/>
            </a:solidFill>
          </a:ln>
          <a:effectLst>
            <a:softEdge rad="112500"/>
          </a:effectLst>
        </p:spPr>
      </p:pic>
      <p:pic>
        <p:nvPicPr>
          <p:cNvPr id="10242" name="Picture 2" descr="C:\Users\المستخدم\Desktop\Ashwan.org2\Desktop\أأأأأ وثائق أأأأأ\مخرج طواريء\image004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858001" cy="914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2494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مبنى 58 مخرج عشوان.jpg"/>
          <p:cNvPicPr>
            <a:picLocks noGrp="1" noChangeAspect="1"/>
          </p:cNvPicPr>
          <p:nvPr isPhoto="1"/>
        </p:nvPicPr>
        <p:blipFill>
          <a:blip r:embed="rId2" cstate="print">
            <a:lum bright="49000" contrast="21000"/>
          </a:blip>
          <a:stretch>
            <a:fillRect/>
          </a:stretch>
        </p:blipFill>
        <p:spPr>
          <a:xfrm>
            <a:off x="0" y="0"/>
            <a:ext cx="6858000" cy="9144000"/>
          </a:xfrm>
          <a:prstGeom prst="rect">
            <a:avLst/>
          </a:prstGeom>
          <a:ln>
            <a:solidFill>
              <a:schemeClr val="tx1"/>
            </a:solidFill>
          </a:ln>
          <a:effectLst>
            <a:softEdge rad="112500"/>
          </a:effectLst>
        </p:spPr>
      </p:pic>
      <p:pic>
        <p:nvPicPr>
          <p:cNvPr id="9219" name="Picture 3" descr="C:\Users\المستخدم\Desktop\Ashwan.org2\Desktop\أأأأأ وثائق أأأأأ\مخرج طواريء\image008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0852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مبنى 58 مخرج عشوان.jpg"/>
          <p:cNvPicPr>
            <a:picLocks noGrp="1" noChangeAspect="1"/>
          </p:cNvPicPr>
          <p:nvPr isPhoto="1"/>
        </p:nvPicPr>
        <p:blipFill>
          <a:blip r:embed="rId2" cstate="print">
            <a:lum bright="49000" contrast="21000"/>
          </a:blip>
          <a:stretch>
            <a:fillRect/>
          </a:stretch>
        </p:blipFill>
        <p:spPr>
          <a:xfrm>
            <a:off x="0" y="0"/>
            <a:ext cx="6858000" cy="9144000"/>
          </a:xfrm>
          <a:prstGeom prst="rect">
            <a:avLst/>
          </a:prstGeom>
          <a:ln>
            <a:solidFill>
              <a:schemeClr val="tx1"/>
            </a:solidFill>
          </a:ln>
          <a:effectLst>
            <a:softEdge rad="112500"/>
          </a:effectLst>
        </p:spPr>
      </p:pic>
      <p:pic>
        <p:nvPicPr>
          <p:cNvPr id="11266" name="Picture 2" descr="C:\Users\المستخدم\Desktop\Ashwan.org2\Desktop\أأأأأ وثائق أأأأأ\مخرج طواريء\image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503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مبنى 58 مخرج عشوان.jpg"/>
          <p:cNvPicPr>
            <a:picLocks noGrp="1" noChangeAspect="1"/>
          </p:cNvPicPr>
          <p:nvPr isPhoto="1"/>
        </p:nvPicPr>
        <p:blipFill>
          <a:blip r:embed="rId2" cstate="print">
            <a:lum bright="49000" contrast="21000"/>
          </a:blip>
          <a:stretch>
            <a:fillRect/>
          </a:stretch>
        </p:blipFill>
        <p:spPr>
          <a:xfrm>
            <a:off x="0" y="0"/>
            <a:ext cx="6858000" cy="9144000"/>
          </a:xfrm>
          <a:prstGeom prst="rect">
            <a:avLst/>
          </a:prstGeom>
          <a:ln>
            <a:solidFill>
              <a:schemeClr val="tx1"/>
            </a:solidFill>
          </a:ln>
          <a:effectLst>
            <a:softEdge rad="112500"/>
          </a:effectLst>
        </p:spPr>
      </p:pic>
      <p:pic>
        <p:nvPicPr>
          <p:cNvPr id="12290" name="Picture 2" descr="C:\Users\المستخدم\Desktop\Ashwan.org2\Desktop\أأأأأ وثائق أأأأأ\مخرج طواريء\image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858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479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المستخدم\Desktop\أأأأأ وثائق أأأأأ\مخرج طواريء\مخرج\موافقة الخدمات على المخرج.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36" y="323528"/>
            <a:ext cx="6778489" cy="8665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640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المستخدم\Desktop\أأأأأ وثائق أأأأأ\مخرج طواريء\ادارة التعليم لبادر 2 - نسخة.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672" y="683568"/>
            <a:ext cx="6155765" cy="8064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142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المستخدم\Desktop\2016-10-17 22.44.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600075"/>
            <a:ext cx="6877050" cy="1034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510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shwan.org2\Desktop\NFPA\NFPA 2 - نسخة.png"/>
          <p:cNvPicPr>
            <a:picLocks noChangeAspect="1" noChangeArrowheads="1"/>
          </p:cNvPicPr>
          <p:nvPr/>
        </p:nvPicPr>
        <p:blipFill>
          <a:blip r:embed="rId2" cstate="print"/>
          <a:srcRect/>
          <a:stretch>
            <a:fillRect/>
          </a:stretch>
        </p:blipFill>
        <p:spPr bwMode="auto">
          <a:xfrm>
            <a:off x="512676" y="1211627"/>
            <a:ext cx="5938586" cy="7644341"/>
          </a:xfrm>
          <a:prstGeom prst="rect">
            <a:avLst/>
          </a:prstGeom>
          <a:noFill/>
        </p:spPr>
      </p:pic>
      <p:sp>
        <p:nvSpPr>
          <p:cNvPr id="3" name="مربع نص 2"/>
          <p:cNvSpPr txBox="1"/>
          <p:nvPr/>
        </p:nvSpPr>
        <p:spPr>
          <a:xfrm>
            <a:off x="130103" y="678147"/>
            <a:ext cx="6534726" cy="400110"/>
          </a:xfrm>
          <a:prstGeom prst="rect">
            <a:avLst/>
          </a:prstGeom>
          <a:noFill/>
          <a:ln>
            <a:solidFill>
              <a:srgbClr val="00B050"/>
            </a:solidFill>
          </a:ln>
        </p:spPr>
        <p:txBody>
          <a:bodyPr wrap="square" rtlCol="1">
            <a:spAutoFit/>
          </a:bodyPr>
          <a:lstStyle/>
          <a:p>
            <a:pPr algn="ctr"/>
            <a:r>
              <a:rPr lang="ar-SA" sz="2000" b="1" dirty="0" smtClean="0">
                <a:solidFill>
                  <a:srgbClr val="9BBB59">
                    <a:lumMod val="75000"/>
                  </a:srgbClr>
                </a:solidFill>
              </a:rPr>
              <a:t>الخطوات والمراحل التي تتبع في اضافت المتطلبات للكود العالمي للسلامة</a:t>
            </a:r>
            <a:endParaRPr lang="ar-SA" sz="2000" b="1" dirty="0">
              <a:solidFill>
                <a:srgbClr val="9BBB59">
                  <a:lumMod val="75000"/>
                </a:srgbClr>
              </a:solidFill>
            </a:endParaRPr>
          </a:p>
        </p:txBody>
      </p:sp>
    </p:spTree>
    <p:extLst>
      <p:ext uri="{BB962C8B-B14F-4D97-AF65-F5344CB8AC3E}">
        <p14:creationId xmlns:p14="http://schemas.microsoft.com/office/powerpoint/2010/main" val="969109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shwan.org2\Desktop\NFPA\NFPA 1 - نسخة.png"/>
          <p:cNvPicPr>
            <a:picLocks noChangeAspect="1" noChangeArrowheads="1"/>
          </p:cNvPicPr>
          <p:nvPr/>
        </p:nvPicPr>
        <p:blipFill>
          <a:blip r:embed="rId2" cstate="print">
            <a:lum bright="20000"/>
          </a:blip>
          <a:srcRect/>
          <a:stretch>
            <a:fillRect/>
          </a:stretch>
        </p:blipFill>
        <p:spPr bwMode="auto">
          <a:xfrm>
            <a:off x="404664" y="905161"/>
            <a:ext cx="6299306" cy="7872875"/>
          </a:xfrm>
          <a:prstGeom prst="rect">
            <a:avLst/>
          </a:prstGeom>
          <a:noFill/>
        </p:spPr>
      </p:pic>
      <p:sp>
        <p:nvSpPr>
          <p:cNvPr id="3" name="مربع نص 2"/>
          <p:cNvSpPr txBox="1"/>
          <p:nvPr/>
        </p:nvSpPr>
        <p:spPr>
          <a:xfrm>
            <a:off x="232948" y="390115"/>
            <a:ext cx="6210690" cy="400110"/>
          </a:xfrm>
          <a:prstGeom prst="rect">
            <a:avLst/>
          </a:prstGeom>
          <a:noFill/>
          <a:ln>
            <a:solidFill>
              <a:srgbClr val="00B050"/>
            </a:solidFill>
          </a:ln>
        </p:spPr>
        <p:txBody>
          <a:bodyPr wrap="square" rtlCol="1">
            <a:spAutoFit/>
          </a:bodyPr>
          <a:lstStyle/>
          <a:p>
            <a:r>
              <a:rPr lang="ar-SA" sz="2000" b="1" dirty="0" smtClean="0">
                <a:solidFill>
                  <a:schemeClr val="accent3">
                    <a:lumMod val="75000"/>
                  </a:schemeClr>
                </a:solidFill>
              </a:rPr>
              <a:t>امكانية اضافته للكود العالمي ليكون ضمن معايير واشتراطات السلامة</a:t>
            </a:r>
            <a:endParaRPr lang="ar-SA" sz="2000" b="1" dirty="0">
              <a:solidFill>
                <a:schemeClr val="accent3">
                  <a:lumMod val="75000"/>
                </a:schemeClr>
              </a:solidFill>
            </a:endParaRPr>
          </a:p>
        </p:txBody>
      </p:sp>
    </p:spTree>
    <p:extLst>
      <p:ext uri="{BB962C8B-B14F-4D97-AF65-F5344CB8AC3E}">
        <p14:creationId xmlns:p14="http://schemas.microsoft.com/office/powerpoint/2010/main" val="3767507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مبنى 58 مخرج عشوان.jpg"/>
          <p:cNvPicPr>
            <a:picLocks noGrp="1" noChangeAspect="1"/>
          </p:cNvPicPr>
          <p:nvPr isPhoto="1"/>
        </p:nvPicPr>
        <p:blipFill>
          <a:blip r:embed="rId2" cstate="print">
            <a:lum bright="49000" contrast="21000"/>
          </a:blip>
          <a:stretch>
            <a:fillRect/>
          </a:stretch>
        </p:blipFill>
        <p:spPr>
          <a:xfrm>
            <a:off x="0" y="0"/>
            <a:ext cx="6858000" cy="9144000"/>
          </a:xfrm>
          <a:prstGeom prst="rect">
            <a:avLst/>
          </a:prstGeom>
          <a:ln>
            <a:solidFill>
              <a:schemeClr val="tx1"/>
            </a:solidFill>
          </a:ln>
          <a:effectLst>
            <a:softEdge rad="112500"/>
          </a:effectLst>
        </p:spPr>
      </p:pic>
      <p:pic>
        <p:nvPicPr>
          <p:cNvPr id="3074" name="Picture 2" descr="C:\Users\المستخدم\Desktop\Ashwan.org2\Desktop\أأأأأ وثائق أأأأأ\مخرج طواريء\براءة المخرج الخليج.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3" y="0"/>
            <a:ext cx="6897943" cy="914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5620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صورة 3" descr="مبنى 58 مخرج عشوان"/>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63" y="22595"/>
            <a:ext cx="66294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صورة 1" descr="جديد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2976" y="5118374"/>
            <a:ext cx="3305175" cy="334205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جديد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72062"/>
            <a:ext cx="3384976" cy="33420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8"/>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altLang="ar-SA"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9"/>
          <p:cNvSpPr>
            <a:spLocks noChangeArrowheads="1"/>
          </p:cNvSpPr>
          <p:nvPr/>
        </p:nvSpPr>
        <p:spPr bwMode="auto">
          <a:xfrm>
            <a:off x="0" y="353377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SA"/>
          </a:p>
        </p:txBody>
      </p:sp>
      <p:sp>
        <p:nvSpPr>
          <p:cNvPr id="5" name="Rectangle 10"/>
          <p:cNvSpPr>
            <a:spLocks noChangeArrowheads="1"/>
          </p:cNvSpPr>
          <p:nvPr/>
        </p:nvSpPr>
        <p:spPr bwMode="auto">
          <a:xfrm>
            <a:off x="0" y="661035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altLang="ar-SA"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11"/>
          <p:cNvSpPr>
            <a:spLocks noChangeArrowheads="1"/>
          </p:cNvSpPr>
          <p:nvPr/>
        </p:nvSpPr>
        <p:spPr bwMode="auto">
          <a:xfrm>
            <a:off x="0" y="119253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altLang="ar-SA"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12"/>
          <p:cNvSpPr>
            <a:spLocks noChangeArrowheads="1"/>
          </p:cNvSpPr>
          <p:nvPr/>
        </p:nvSpPr>
        <p:spPr bwMode="auto">
          <a:xfrm>
            <a:off x="0" y="156210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altLang="ar-SA"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13"/>
          <p:cNvSpPr>
            <a:spLocks noChangeArrowheads="1"/>
          </p:cNvSpPr>
          <p:nvPr/>
        </p:nvSpPr>
        <p:spPr bwMode="auto">
          <a:xfrm>
            <a:off x="0" y="1990725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altLang="ar-SA"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14"/>
          <p:cNvSpPr>
            <a:spLocks noChangeArrowheads="1"/>
          </p:cNvSpPr>
          <p:nvPr/>
        </p:nvSpPr>
        <p:spPr bwMode="auto">
          <a:xfrm>
            <a:off x="0" y="2412682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altLang="ar-SA"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15"/>
          <p:cNvSpPr>
            <a:spLocks noChangeArrowheads="1"/>
          </p:cNvSpPr>
          <p:nvPr/>
        </p:nvSpPr>
        <p:spPr bwMode="auto">
          <a:xfrm>
            <a:off x="0" y="283464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altLang="ar-SA"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9514798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مبنى 58 مخرج عشوان.jpg"/>
          <p:cNvPicPr>
            <a:picLocks noGrp="1" noChangeAspect="1"/>
          </p:cNvPicPr>
          <p:nvPr isPhoto="1"/>
        </p:nvPicPr>
        <p:blipFill>
          <a:blip r:embed="rId2" cstate="print">
            <a:lum bright="49000" contrast="21000"/>
          </a:blip>
          <a:stretch>
            <a:fillRect/>
          </a:stretch>
        </p:blipFill>
        <p:spPr>
          <a:xfrm>
            <a:off x="0" y="0"/>
            <a:ext cx="6858000" cy="9144000"/>
          </a:xfrm>
          <a:prstGeom prst="rect">
            <a:avLst/>
          </a:prstGeom>
          <a:ln>
            <a:solidFill>
              <a:schemeClr val="tx1"/>
            </a:solidFill>
          </a:ln>
          <a:effectLst>
            <a:softEdge rad="112500"/>
          </a:effectLst>
        </p:spPr>
      </p:pic>
      <p:pic>
        <p:nvPicPr>
          <p:cNvPr id="22530" name="Picture 2" descr="C:\Users\المستخدم\Desktop\Ashwan.org2\Desktop\أأأأأ وثائق أأأأأ\مخرج طواريء\‫تعديل برشور E 2- نسخة.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32" y="0"/>
            <a:ext cx="6741368"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503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مبنى 58 مخرج عشوان.jpg"/>
          <p:cNvPicPr>
            <a:picLocks noGrp="1" noChangeAspect="1"/>
          </p:cNvPicPr>
          <p:nvPr isPhoto="1"/>
        </p:nvPicPr>
        <p:blipFill>
          <a:blip r:embed="rId2" cstate="print">
            <a:lum bright="49000" contrast="21000"/>
          </a:blip>
          <a:stretch>
            <a:fillRect/>
          </a:stretch>
        </p:blipFill>
        <p:spPr>
          <a:xfrm>
            <a:off x="0" y="0"/>
            <a:ext cx="6858000" cy="9144000"/>
          </a:xfrm>
          <a:prstGeom prst="rect">
            <a:avLst/>
          </a:prstGeom>
          <a:ln>
            <a:solidFill>
              <a:schemeClr val="tx1"/>
            </a:solidFill>
          </a:ln>
          <a:effectLst>
            <a:softEdge rad="112500"/>
          </a:effectLst>
        </p:spPr>
      </p:pic>
      <p:pic>
        <p:nvPicPr>
          <p:cNvPr id="20481" name="Picture 1" descr="C:\Users\المستخدم\Desktop\Ashwan.org2\Desktop\أأأأأ وثائق أأأأأ\مخرج طواريء\‫تعديل برشور ع - نسخة - نسخة.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4343" cy="9138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4798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260648" y="107504"/>
            <a:ext cx="5976664" cy="7602081"/>
          </a:xfrm>
          <a:prstGeom prst="rect">
            <a:avLst/>
          </a:prstGeom>
          <a:noFill/>
        </p:spPr>
        <p:txBody>
          <a:bodyPr wrap="square" rtlCol="1">
            <a:spAutoFit/>
          </a:bodyPr>
          <a:lstStyle/>
          <a:p>
            <a:pPr algn="ctr"/>
            <a:r>
              <a:rPr lang="ar-SA" sz="4400" b="1" dirty="0" smtClean="0">
                <a:solidFill>
                  <a:srgbClr val="FF0000"/>
                </a:solidFill>
              </a:rPr>
              <a:t>(مخرج الهرب السريع)</a:t>
            </a:r>
          </a:p>
          <a:p>
            <a:pPr algn="ctr"/>
            <a:r>
              <a:rPr lang="ar-SA" sz="4400" b="1" dirty="0" smtClean="0">
                <a:solidFill>
                  <a:srgbClr val="FF0000"/>
                </a:solidFill>
              </a:rPr>
              <a:t> مخرج عشوان</a:t>
            </a:r>
          </a:p>
          <a:p>
            <a:pPr algn="just"/>
            <a:r>
              <a:rPr lang="ar-SA" sz="4000" b="1" dirty="0" smtClean="0">
                <a:solidFill>
                  <a:schemeClr val="bg2">
                    <a:lumMod val="10000"/>
                  </a:schemeClr>
                </a:solidFill>
              </a:rPr>
              <a:t>يرتبط </a:t>
            </a:r>
            <a:r>
              <a:rPr lang="ar-SA" sz="4000" b="1" dirty="0">
                <a:solidFill>
                  <a:schemeClr val="bg2">
                    <a:lumMod val="10000"/>
                  </a:schemeClr>
                </a:solidFill>
              </a:rPr>
              <a:t>هذا الاختراع الحالي بأنظمة السلامة وخصوصا في عملية الإخلاء في المباني متعددة الادوار وناطحات </a:t>
            </a:r>
            <a:r>
              <a:rPr lang="ar-SA" sz="4000" b="1" dirty="0" smtClean="0">
                <a:solidFill>
                  <a:schemeClr val="bg2">
                    <a:lumMod val="10000"/>
                  </a:schemeClr>
                </a:solidFill>
              </a:rPr>
              <a:t>السحاب ويتم من خلاله اخلاء كل دور لخارج المبنى دون المرور بالأدوار الاخر </a:t>
            </a:r>
            <a:r>
              <a:rPr lang="ar-SA" sz="4000" b="1" dirty="0">
                <a:solidFill>
                  <a:schemeClr val="bg2">
                    <a:lumMod val="10000"/>
                  </a:schemeClr>
                </a:solidFill>
              </a:rPr>
              <a:t>ويشمل جميع فئات المجتمع بالإضافة الى فئات في المجتمع لم تكن الانظمة الحالية تشملهم حيث نصت القوانين على تواجدهم بالأدوار </a:t>
            </a:r>
            <a:r>
              <a:rPr lang="ar-SA" sz="4000" b="1" dirty="0" smtClean="0">
                <a:solidFill>
                  <a:schemeClr val="bg2">
                    <a:lumMod val="10000"/>
                  </a:schemeClr>
                </a:solidFill>
              </a:rPr>
              <a:t>الارضية. </a:t>
            </a:r>
            <a:endParaRPr lang="ar-SA" sz="4000" b="1" dirty="0">
              <a:solidFill>
                <a:schemeClr val="bg2">
                  <a:lumMod val="10000"/>
                </a:schemeClr>
              </a:solidFill>
            </a:endParaRPr>
          </a:p>
        </p:txBody>
      </p:sp>
    </p:spTree>
    <p:extLst>
      <p:ext uri="{BB962C8B-B14F-4D97-AF65-F5344CB8AC3E}">
        <p14:creationId xmlns:p14="http://schemas.microsoft.com/office/powerpoint/2010/main" val="1129503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260649" y="395536"/>
            <a:ext cx="6048671" cy="8217634"/>
          </a:xfrm>
          <a:prstGeom prst="rect">
            <a:avLst/>
          </a:prstGeom>
          <a:noFill/>
        </p:spPr>
        <p:txBody>
          <a:bodyPr wrap="square" rtlCol="1">
            <a:spAutoFit/>
          </a:bodyPr>
          <a:lstStyle/>
          <a:p>
            <a:pPr algn="just"/>
            <a:r>
              <a:rPr lang="ar-SA" sz="4400" b="1" dirty="0"/>
              <a:t>وتزداد الحاجة للمساعدة في الأماكن التي يوجد بها أناس كثيرون كالمستشفيات والمدارس والفنادق والمطارات أو المساكن متعددة الأدوار التي يسكن فيها </a:t>
            </a:r>
            <a:r>
              <a:rPr lang="ar-SA" sz="4400" b="1" dirty="0" smtClean="0"/>
              <a:t>أناس </a:t>
            </a:r>
            <a:r>
              <a:rPr lang="ar-SA" sz="4400" b="1" dirty="0"/>
              <a:t>معاقون ويمكنهم التحرك علي كرسي متحرك ويمكنهم الوصول إلي المخارج ولكن إعاقتهم تحول دون تجاوزهم لمخارج الطوارئ المتوفرة حاليا أو صعوبة إخلائهم إذا توفر منقذ لهم .</a:t>
            </a:r>
          </a:p>
        </p:txBody>
      </p:sp>
    </p:spTree>
    <p:extLst>
      <p:ext uri="{BB962C8B-B14F-4D97-AF65-F5344CB8AC3E}">
        <p14:creationId xmlns:p14="http://schemas.microsoft.com/office/powerpoint/2010/main" val="9514798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188641" y="323528"/>
            <a:ext cx="6120679" cy="8217634"/>
          </a:xfrm>
          <a:prstGeom prst="rect">
            <a:avLst/>
          </a:prstGeom>
          <a:noFill/>
        </p:spPr>
        <p:txBody>
          <a:bodyPr wrap="square" rtlCol="1">
            <a:spAutoFit/>
          </a:bodyPr>
          <a:lstStyle/>
          <a:p>
            <a:pPr algn="just"/>
            <a:r>
              <a:rPr lang="ar-SA" sz="4400" b="1" dirty="0"/>
              <a:t>ومن خلال الاختراع الحالي (مخرج الهرب السريع) سوف تزول هذه الحاجة بإذن الله . حيث يعمل (نظام مخارج الهرب السريع) على إتمام عملية الإخلاء بكل يسر وسهولة متجاوزا تحديد </a:t>
            </a:r>
            <a:r>
              <a:rPr lang="ar-SA" sz="4400" b="1" dirty="0" smtClean="0"/>
              <a:t>الفئات . فمن </a:t>
            </a:r>
            <a:r>
              <a:rPr lang="ar-SA" sz="4400" b="1" dirty="0"/>
              <a:t>خلال الاختراع الحالي (مخرج الهرب السريع) يمكن لجميع الفئات من معاقين وأطفال و مرضى و بالغين وغيرهم من جميع الشرائح على إخلاء أنفسهم بسلام.</a:t>
            </a:r>
          </a:p>
        </p:txBody>
      </p:sp>
    </p:spTree>
    <p:extLst>
      <p:ext uri="{BB962C8B-B14F-4D97-AF65-F5344CB8AC3E}">
        <p14:creationId xmlns:p14="http://schemas.microsoft.com/office/powerpoint/2010/main" val="1129503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C:\Users\المستخدم\Desktop\Ashwan.org2\Desktop\أأأأأ وثائق أأأأأ\ملف تجربة المخرج\4 Exit.avi_000166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4" y="107504"/>
            <a:ext cx="6585198" cy="403244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Users\المستخدم\Desktop\Ashwan.org2\Desktop\أأأأأ وثائق أأأأأ\ملف تجربة المخرج\4 Exit.avi_0001953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4" y="4283967"/>
            <a:ext cx="6585198" cy="429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4798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المستخدم\Desktop\Ashwan.org2\Desktop\أأأأأ وثائق أأأأأ\ملف تجربة المخرج\4 Exit.avi_0001378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2" y="107505"/>
            <a:ext cx="6505575" cy="4464496"/>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Users\المستخدم\Desktop\Ashwan.org2\Desktop\أأأأأ وثائق أأأأأ\ملف تجربة المخرج\4 Exit.avi_000139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 y="4716016"/>
            <a:ext cx="6505575"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503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C:\Users\المستخدم\Desktop\Ashwan.org2\Desktop\أأأأأ وثائق أأأأأ\ملف تجربة المخرج\Seelam 3.jpg"/>
          <p:cNvPicPr/>
          <p:nvPr/>
        </p:nvPicPr>
        <p:blipFill>
          <a:blip r:embed="rId2">
            <a:extLst>
              <a:ext uri="{28A0092B-C50C-407E-A947-70E740481C1C}">
                <a14:useLocalDpi xmlns:a14="http://schemas.microsoft.com/office/drawing/2010/main" val="0"/>
              </a:ext>
            </a:extLst>
          </a:blip>
          <a:srcRect/>
          <a:stretch>
            <a:fillRect/>
          </a:stretch>
        </p:blipFill>
        <p:spPr bwMode="auto">
          <a:xfrm>
            <a:off x="3679190" y="759460"/>
            <a:ext cx="3122295" cy="3364230"/>
          </a:xfrm>
          <a:prstGeom prst="rect">
            <a:avLst/>
          </a:prstGeom>
          <a:noFill/>
          <a:ln>
            <a:noFill/>
          </a:ln>
        </p:spPr>
      </p:pic>
      <p:pic>
        <p:nvPicPr>
          <p:cNvPr id="4" name="صورة 3" descr="C:\Users\المستخدم\Desktop\Ashwan.org2\Desktop\أأأأأ وثائق أأأأأ\ملف تجربة المخرج\Seelam 4.jpg"/>
          <p:cNvPicPr/>
          <p:nvPr/>
        </p:nvPicPr>
        <p:blipFill>
          <a:blip r:embed="rId3">
            <a:extLst>
              <a:ext uri="{28A0092B-C50C-407E-A947-70E740481C1C}">
                <a14:useLocalDpi xmlns:a14="http://schemas.microsoft.com/office/drawing/2010/main" val="0"/>
              </a:ext>
            </a:extLst>
          </a:blip>
          <a:srcRect/>
          <a:stretch>
            <a:fillRect/>
          </a:stretch>
        </p:blipFill>
        <p:spPr bwMode="auto">
          <a:xfrm>
            <a:off x="3681730" y="4934585"/>
            <a:ext cx="3119755" cy="3364230"/>
          </a:xfrm>
          <a:prstGeom prst="rect">
            <a:avLst/>
          </a:prstGeom>
          <a:noFill/>
          <a:ln>
            <a:noFill/>
          </a:ln>
        </p:spPr>
      </p:pic>
      <p:pic>
        <p:nvPicPr>
          <p:cNvPr id="5" name="صورة 4" descr="C:\Users\المستخدم\Desktop\Ashwan.org2\Desktop\أأأأأ وثائق أأأأأ\ملف تجربة المخرج\Seelam.jpg"/>
          <p:cNvPicPr/>
          <p:nvPr/>
        </p:nvPicPr>
        <p:blipFill>
          <a:blip r:embed="rId4">
            <a:extLst>
              <a:ext uri="{28A0092B-C50C-407E-A947-70E740481C1C}">
                <a14:useLocalDpi xmlns:a14="http://schemas.microsoft.com/office/drawing/2010/main" val="0"/>
              </a:ext>
            </a:extLst>
          </a:blip>
          <a:srcRect/>
          <a:stretch>
            <a:fillRect/>
          </a:stretch>
        </p:blipFill>
        <p:spPr bwMode="auto">
          <a:xfrm>
            <a:off x="56515" y="759460"/>
            <a:ext cx="3220085" cy="3364230"/>
          </a:xfrm>
          <a:prstGeom prst="rect">
            <a:avLst/>
          </a:prstGeom>
          <a:noFill/>
          <a:ln>
            <a:noFill/>
          </a:ln>
        </p:spPr>
      </p:pic>
      <p:pic>
        <p:nvPicPr>
          <p:cNvPr id="6" name="صورة 5" descr="C:\Users\المستخدم\Desktop\Ashwan.org2\Desktop\أأأأأ وثائق أأأأأ\ملف تجربة المخرج\Seelam 5.jpg"/>
          <p:cNvPicPr/>
          <p:nvPr/>
        </p:nvPicPr>
        <p:blipFill>
          <a:blip r:embed="rId5">
            <a:extLst>
              <a:ext uri="{28A0092B-C50C-407E-A947-70E740481C1C}">
                <a14:useLocalDpi xmlns:a14="http://schemas.microsoft.com/office/drawing/2010/main" val="0"/>
              </a:ext>
            </a:extLst>
          </a:blip>
          <a:srcRect/>
          <a:stretch>
            <a:fillRect/>
          </a:stretch>
        </p:blipFill>
        <p:spPr bwMode="auto">
          <a:xfrm>
            <a:off x="159385" y="5020310"/>
            <a:ext cx="3122295" cy="3364230"/>
          </a:xfrm>
          <a:prstGeom prst="rect">
            <a:avLst/>
          </a:prstGeom>
          <a:noFill/>
          <a:ln>
            <a:noFill/>
          </a:ln>
        </p:spPr>
      </p:pic>
    </p:spTree>
    <p:extLst>
      <p:ext uri="{BB962C8B-B14F-4D97-AF65-F5344CB8AC3E}">
        <p14:creationId xmlns:p14="http://schemas.microsoft.com/office/powerpoint/2010/main" val="9514798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C:\Users\المستخدم\Desktop\صور مخرج جديد\5 - نسخة.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654" y="4572000"/>
            <a:ext cx="2811780" cy="4140200"/>
          </a:xfrm>
          <a:prstGeom prst="rect">
            <a:avLst/>
          </a:prstGeom>
          <a:noFill/>
          <a:ln>
            <a:noFill/>
          </a:ln>
        </p:spPr>
      </p:pic>
      <p:pic>
        <p:nvPicPr>
          <p:cNvPr id="6" name="صورة 5" descr="C:\Users\المستخدم\Desktop\صور مخرج جديد\8 - نسخة (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882" y="179512"/>
            <a:ext cx="2806065" cy="4140200"/>
          </a:xfrm>
          <a:prstGeom prst="rect">
            <a:avLst/>
          </a:prstGeom>
          <a:noFill/>
          <a:ln>
            <a:noFill/>
          </a:ln>
        </p:spPr>
      </p:pic>
      <p:pic>
        <p:nvPicPr>
          <p:cNvPr id="7" name="صورة 6" descr="C:\Users\المستخدم\Desktop\صور مخرج جديد\6 - نسخة.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6067" y="4572000"/>
            <a:ext cx="2811780" cy="4140200"/>
          </a:xfrm>
          <a:prstGeom prst="rect">
            <a:avLst/>
          </a:prstGeom>
          <a:noFill/>
          <a:ln>
            <a:noFill/>
          </a:ln>
        </p:spPr>
      </p:pic>
      <p:pic>
        <p:nvPicPr>
          <p:cNvPr id="8" name="صورة 7" descr="C:\Users\المستخدم\Desktop\صور مخرج جديد\7 - نسخة.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289" y="179512"/>
            <a:ext cx="2811145" cy="4140200"/>
          </a:xfrm>
          <a:prstGeom prst="rect">
            <a:avLst/>
          </a:prstGeom>
          <a:noFill/>
          <a:ln>
            <a:noFill/>
          </a:ln>
        </p:spPr>
      </p:pic>
    </p:spTree>
    <p:extLst>
      <p:ext uri="{BB962C8B-B14F-4D97-AF65-F5344CB8AC3E}">
        <p14:creationId xmlns:p14="http://schemas.microsoft.com/office/powerpoint/2010/main" val="9514798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مبنى 58 مخرج عشوان.jpg"/>
          <p:cNvPicPr>
            <a:picLocks noGrp="1" noChangeAspect="1"/>
          </p:cNvPicPr>
          <p:nvPr isPhoto="1"/>
        </p:nvPicPr>
        <p:blipFill>
          <a:blip r:embed="rId2" cstate="print">
            <a:lum bright="49000" contrast="21000"/>
          </a:blip>
          <a:stretch>
            <a:fillRect/>
          </a:stretch>
        </p:blipFill>
        <p:spPr>
          <a:xfrm>
            <a:off x="0" y="0"/>
            <a:ext cx="6858000" cy="9144000"/>
          </a:xfrm>
          <a:prstGeom prst="rect">
            <a:avLst/>
          </a:prstGeom>
          <a:ln>
            <a:solidFill>
              <a:schemeClr val="tx1"/>
            </a:solidFill>
          </a:ln>
          <a:effectLst>
            <a:softEdge rad="112500"/>
          </a:effectLst>
        </p:spPr>
      </p:pic>
      <p:pic>
        <p:nvPicPr>
          <p:cNvPr id="4098" name="Picture 2" descr="C:\Users\المستخدم\Desktop\Ashwan.org2\Desktop\أأأأأ وثائق أأأأأ\مخرج طواريء\بدون عنوان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49"/>
            <a:ext cx="6858000" cy="9169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5620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C:\Users\المستخدم\Desktop\صور مخرج جديد\33 - نسخة.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719" y="4547979"/>
            <a:ext cx="2967355" cy="4399280"/>
          </a:xfrm>
          <a:prstGeom prst="rect">
            <a:avLst/>
          </a:prstGeom>
          <a:noFill/>
          <a:ln>
            <a:noFill/>
          </a:ln>
        </p:spPr>
      </p:pic>
      <p:pic>
        <p:nvPicPr>
          <p:cNvPr id="4" name="صورة 3" descr="C:\Users\المستخدم\Desktop\صور مخرج جديد\01 - نسخة - نسخة.jpg"/>
          <p:cNvPicPr/>
          <p:nvPr/>
        </p:nvPicPr>
        <p:blipFill>
          <a:blip r:embed="rId3">
            <a:extLst>
              <a:ext uri="{28A0092B-C50C-407E-A947-70E740481C1C}">
                <a14:useLocalDpi xmlns:a14="http://schemas.microsoft.com/office/drawing/2010/main" val="0"/>
              </a:ext>
            </a:extLst>
          </a:blip>
          <a:srcRect/>
          <a:stretch>
            <a:fillRect/>
          </a:stretch>
        </p:blipFill>
        <p:spPr bwMode="auto">
          <a:xfrm>
            <a:off x="3637082" y="4572000"/>
            <a:ext cx="2983865" cy="4399280"/>
          </a:xfrm>
          <a:prstGeom prst="rect">
            <a:avLst/>
          </a:prstGeom>
          <a:noFill/>
          <a:ln>
            <a:noFill/>
          </a:ln>
        </p:spPr>
      </p:pic>
      <p:pic>
        <p:nvPicPr>
          <p:cNvPr id="5" name="صورة 4" descr="C:\Users\المستخدم\Desktop\صور مخرج جديد\2 - نسخة.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624" y="45724"/>
            <a:ext cx="2965450" cy="4399280"/>
          </a:xfrm>
          <a:prstGeom prst="rect">
            <a:avLst/>
          </a:prstGeom>
          <a:noFill/>
          <a:ln>
            <a:noFill/>
          </a:ln>
        </p:spPr>
      </p:pic>
      <p:pic>
        <p:nvPicPr>
          <p:cNvPr id="6" name="صورة 5" descr="C:\Users\المستخدم\Desktop\صور مخرج جديد\4 - نسخة.jpg"/>
          <p:cNvPicPr/>
          <p:nvPr/>
        </p:nvPicPr>
        <p:blipFill>
          <a:blip r:embed="rId5">
            <a:extLst>
              <a:ext uri="{28A0092B-C50C-407E-A947-70E740481C1C}">
                <a14:useLocalDpi xmlns:a14="http://schemas.microsoft.com/office/drawing/2010/main" val="0"/>
              </a:ext>
            </a:extLst>
          </a:blip>
          <a:srcRect/>
          <a:stretch>
            <a:fillRect/>
          </a:stretch>
        </p:blipFill>
        <p:spPr bwMode="auto">
          <a:xfrm>
            <a:off x="3616657" y="63027"/>
            <a:ext cx="2966085" cy="4399280"/>
          </a:xfrm>
          <a:prstGeom prst="rect">
            <a:avLst/>
          </a:prstGeom>
          <a:noFill/>
          <a:ln>
            <a:noFill/>
          </a:ln>
        </p:spPr>
      </p:pic>
    </p:spTree>
    <p:extLst>
      <p:ext uri="{BB962C8B-B14F-4D97-AF65-F5344CB8AC3E}">
        <p14:creationId xmlns:p14="http://schemas.microsoft.com/office/powerpoint/2010/main" val="1129503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المستخدم\Desktop\Ashwan.org2\Desktop\أأأأأ وثائق أأأأأ\مخرج طواريء\امام.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72" y="107504"/>
            <a:ext cx="5904655" cy="8688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695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المستخدم\Desktop\Ashwan.org2\Desktop\أأأأأ وثائق أأأأأ\مخرج طواريء\جانب.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712" y="323528"/>
            <a:ext cx="5184575" cy="8317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3593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760" y="539552"/>
            <a:ext cx="5333206" cy="8133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53630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المستخدم\Desktop\Ashwan.org2\Desktop\أأأأأ وثائق أأأأأ\مخرج طواريء\امام - نسخة.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889" y="1303218"/>
            <a:ext cx="5204221" cy="7657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9288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المستخدم\Desktop\أأأأأ وثائق أأأأأ\مخرج طواريء\مزالق دوخل خروج من الخارج - نسخة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704" y="4932040"/>
            <a:ext cx="5343103" cy="388843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المستخدم\Desktop\أأأأأ وثائق أأأأأ\مخرج طواريء\لقطة 1 (16-06-37 05-21 م).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431" y="251520"/>
            <a:ext cx="5360375"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690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المستخدم\Desktop\أأأأأ وثائق أأأأأ\مخرج طواريء\مزالق دوخل خروج من الخارج - نسخة.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704" y="395536"/>
            <a:ext cx="5472607" cy="38884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المستخدم\Desktop\أأأأأ وثائق أأأأأ\مخرج طواريء\لقطة 5 (23-06-37 06-00 م).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33" y="4860032"/>
            <a:ext cx="5624439"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560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3" y="395536"/>
            <a:ext cx="5475287" cy="427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C:\Users\المستخدم\Desktop\أأأأأ وثائق أأأأأ\مخرج طواريء\لقطة 4 (23-06-37 06-00 م).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69086"/>
            <a:ext cx="6837904" cy="447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669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alsharq.net.sa/wp-content/uploads/2012/10/292310-513x3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65" y="467544"/>
            <a:ext cx="5977451" cy="3960440"/>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ttp://anhazone.an7acom.netdna-cdn.com/wp-content/uploads/2012/04/fire-jedd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65" y="4716016"/>
            <a:ext cx="5977451" cy="35566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okaz.com.sa/new/Issues/20111124/images/b0000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93" y="539552"/>
            <a:ext cx="6429265" cy="33843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n4hr.com/up/uploads/ce277255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93" y="4067944"/>
            <a:ext cx="6429266" cy="39776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مبنى 58 مخرج عشوان.jpg"/>
          <p:cNvPicPr>
            <a:picLocks noGrp="1" noChangeAspect="1"/>
          </p:cNvPicPr>
          <p:nvPr isPhoto="1"/>
        </p:nvPicPr>
        <p:blipFill>
          <a:blip r:embed="rId2" cstate="print">
            <a:lum bright="49000" contrast="21000"/>
          </a:blip>
          <a:stretch>
            <a:fillRect/>
          </a:stretch>
        </p:blipFill>
        <p:spPr>
          <a:xfrm>
            <a:off x="0" y="0"/>
            <a:ext cx="6858000" cy="9144000"/>
          </a:xfrm>
          <a:prstGeom prst="rect">
            <a:avLst/>
          </a:prstGeom>
          <a:ln>
            <a:solidFill>
              <a:schemeClr val="tx1"/>
            </a:solidFill>
          </a:ln>
          <a:effectLst>
            <a:softEdge rad="112500"/>
          </a:effectLst>
        </p:spPr>
      </p:pic>
      <p:pic>
        <p:nvPicPr>
          <p:cNvPr id="5122" name="Picture 2" descr="C:\Users\المستخدم\Desktop\Ashwan.org2\Desktop\أأأأأ وثائق أأأأأ\مخرج طواريء\براءة الاختراع الروسية.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193"/>
            <a:ext cx="6858000" cy="9125807"/>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p:cNvSpPr txBox="1"/>
          <p:nvPr/>
        </p:nvSpPr>
        <p:spPr>
          <a:xfrm rot="19455986">
            <a:off x="5248743" y="435662"/>
            <a:ext cx="1512168"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ar-SA" sz="1400" b="1" dirty="0" smtClean="0">
                <a:solidFill>
                  <a:srgbClr val="FF0000"/>
                </a:solidFill>
              </a:rPr>
              <a:t>براءة اختراع روسية</a:t>
            </a:r>
            <a:endParaRPr lang="ar-SA" sz="1400" b="1" dirty="0">
              <a:solidFill>
                <a:srgbClr val="FF0000"/>
              </a:solidFill>
            </a:endParaRPr>
          </a:p>
        </p:txBody>
      </p:sp>
    </p:spTree>
    <p:extLst>
      <p:ext uri="{BB962C8B-B14F-4D97-AF65-F5344CB8AC3E}">
        <p14:creationId xmlns:p14="http://schemas.microsoft.com/office/powerpoint/2010/main" val="12915620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mz-mz.net/wp-content/up/Capture1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40" y="1115616"/>
            <a:ext cx="6495777" cy="3519384"/>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www.alweeam.com.sa/wp-content/uploads/2015/05/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40" y="4788025"/>
            <a:ext cx="6495777" cy="36724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mapnews.com/wp-content/uploads/2015/12/pvd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648" y="323528"/>
            <a:ext cx="6351761" cy="3744416"/>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ttp://s.alriyadh.com/2011/01/03/img/6421224019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48" y="4283968"/>
            <a:ext cx="6351761" cy="45704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muhandes.net/ImgArsh/art/art14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96" y="323528"/>
            <a:ext cx="5688632" cy="8352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2994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مبنى 58 مخرج عشوان.jpg"/>
          <p:cNvPicPr>
            <a:picLocks noGrp="1" noChangeAspect="1"/>
          </p:cNvPicPr>
          <p:nvPr isPhoto="1"/>
        </p:nvPicPr>
        <p:blipFill>
          <a:blip r:embed="rId2" cstate="print">
            <a:lum bright="49000" contrast="21000"/>
          </a:blip>
          <a:stretch>
            <a:fillRect/>
          </a:stretch>
        </p:blipFill>
        <p:spPr>
          <a:xfrm>
            <a:off x="0" y="0"/>
            <a:ext cx="6858000" cy="9144000"/>
          </a:xfrm>
          <a:prstGeom prst="rect">
            <a:avLst/>
          </a:prstGeom>
          <a:ln>
            <a:solidFill>
              <a:schemeClr val="tx1"/>
            </a:solidFill>
          </a:ln>
          <a:effectLst>
            <a:softEdge rad="112500"/>
          </a:effectLst>
        </p:spPr>
      </p:pic>
      <p:pic>
        <p:nvPicPr>
          <p:cNvPr id="6146" name="Picture 2" descr="C:\Users\المستخدم\Desktop\Ashwan.org2\Desktop\أأأأأ وثائق أأأأأ\مخرج طواريء\براءة اختراع مخرج الهرب السريع من المكتب الصيني.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0"/>
            <a:ext cx="6680200" cy="8964488"/>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p:cNvSpPr txBox="1"/>
          <p:nvPr/>
        </p:nvSpPr>
        <p:spPr>
          <a:xfrm rot="19455986">
            <a:off x="4384647" y="435661"/>
            <a:ext cx="1512168"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ar-SA" sz="1400" b="1" dirty="0" smtClean="0">
                <a:solidFill>
                  <a:srgbClr val="FF0000"/>
                </a:solidFill>
              </a:rPr>
              <a:t>نموذج صناعي صيني</a:t>
            </a:r>
            <a:endParaRPr lang="ar-SA" sz="1400" b="1" dirty="0">
              <a:solidFill>
                <a:srgbClr val="FF0000"/>
              </a:solidFill>
            </a:endParaRPr>
          </a:p>
        </p:txBody>
      </p:sp>
    </p:spTree>
    <p:extLst>
      <p:ext uri="{BB962C8B-B14F-4D97-AF65-F5344CB8AC3E}">
        <p14:creationId xmlns:p14="http://schemas.microsoft.com/office/powerpoint/2010/main" val="12915620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المستخدم\Desktop\Ashwan.org2\Desktop\أأأأأ وثائق أأأأأ\مخرج طواريء\مخرج طرارئ\certificate-Kora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858000" cy="9307388"/>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p:cNvSpPr txBox="1"/>
          <p:nvPr/>
        </p:nvSpPr>
        <p:spPr>
          <a:xfrm rot="19455986">
            <a:off x="3664566" y="520099"/>
            <a:ext cx="1512168"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ar-SA" sz="1400" b="1" dirty="0" smtClean="0">
                <a:solidFill>
                  <a:srgbClr val="FF0000"/>
                </a:solidFill>
              </a:rPr>
              <a:t>براءة اختراع كورية</a:t>
            </a:r>
            <a:endParaRPr lang="ar-SA" sz="1400" b="1" dirty="0">
              <a:solidFill>
                <a:srgbClr val="FF0000"/>
              </a:solidFill>
            </a:endParaRPr>
          </a:p>
        </p:txBody>
      </p:sp>
    </p:spTree>
    <p:extLst>
      <p:ext uri="{BB962C8B-B14F-4D97-AF65-F5344CB8AC3E}">
        <p14:creationId xmlns:p14="http://schemas.microsoft.com/office/powerpoint/2010/main" val="24914215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المستخدم\Desktop\Ashwan.org2\Desktop\أأأأأ وثائق أأأأأ\مخرج طواريء\مخرج طرارئ\certificate J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844532"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p:cNvSpPr txBox="1"/>
          <p:nvPr/>
        </p:nvSpPr>
        <p:spPr>
          <a:xfrm rot="19455986">
            <a:off x="4888702" y="1960259"/>
            <a:ext cx="1512168"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ar-SA" sz="1400" b="1" dirty="0" smtClean="0">
                <a:solidFill>
                  <a:srgbClr val="FF0000"/>
                </a:solidFill>
              </a:rPr>
              <a:t>براءة اختراع يابانية</a:t>
            </a:r>
            <a:endParaRPr lang="ar-SA" sz="1400" b="1" dirty="0">
              <a:solidFill>
                <a:srgbClr val="FF0000"/>
              </a:solidFill>
            </a:endParaRPr>
          </a:p>
        </p:txBody>
      </p:sp>
    </p:spTree>
    <p:extLst>
      <p:ext uri="{BB962C8B-B14F-4D97-AF65-F5344CB8AC3E}">
        <p14:creationId xmlns:p14="http://schemas.microsoft.com/office/powerpoint/2010/main" val="3932596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مبنى 58 مخرج عشوان.jpg"/>
          <p:cNvPicPr>
            <a:picLocks noGrp="1" noChangeAspect="1"/>
          </p:cNvPicPr>
          <p:nvPr isPhoto="1"/>
        </p:nvPicPr>
        <p:blipFill>
          <a:blip r:embed="rId2" cstate="print">
            <a:lum bright="49000" contrast="21000"/>
          </a:blip>
          <a:stretch>
            <a:fillRect/>
          </a:stretch>
        </p:blipFill>
        <p:spPr>
          <a:xfrm>
            <a:off x="0" y="0"/>
            <a:ext cx="6858000" cy="9144000"/>
          </a:xfrm>
          <a:prstGeom prst="rect">
            <a:avLst/>
          </a:prstGeom>
          <a:ln>
            <a:solidFill>
              <a:schemeClr val="tx1"/>
            </a:solidFill>
          </a:ln>
          <a:effectLst>
            <a:softEdge rad="112500"/>
          </a:effectLst>
        </p:spPr>
      </p:pic>
      <p:pic>
        <p:nvPicPr>
          <p:cNvPr id="7170" name="Picture 2" descr="C:\Users\المستخدم\Desktop\Ashwan.org2\Desktop\أأأأأ وثائق أأأأأ\مخرج طواريء\شهادة المنظمة الدولية للملكية الفكرية مخرج PCT للحماية في اكثر من 146 دوله.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34127" cy="9138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5620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مبنى 58 مخرج عشوان.jpg"/>
          <p:cNvPicPr>
            <a:picLocks noGrp="1" noChangeAspect="1"/>
          </p:cNvPicPr>
          <p:nvPr isPhoto="1"/>
        </p:nvPicPr>
        <p:blipFill>
          <a:blip r:embed="rId2" cstate="print">
            <a:lum bright="49000" contrast="21000"/>
          </a:blip>
          <a:stretch>
            <a:fillRect/>
          </a:stretch>
        </p:blipFill>
        <p:spPr>
          <a:xfrm>
            <a:off x="0" y="0"/>
            <a:ext cx="6858000" cy="9144000"/>
          </a:xfrm>
          <a:prstGeom prst="rect">
            <a:avLst/>
          </a:prstGeom>
          <a:ln>
            <a:solidFill>
              <a:schemeClr val="tx1"/>
            </a:solidFill>
          </a:ln>
          <a:effectLst>
            <a:softEdge rad="112500"/>
          </a:effectLst>
        </p:spPr>
      </p:pic>
      <p:pic>
        <p:nvPicPr>
          <p:cNvPr id="13"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0629" y="5574248"/>
            <a:ext cx="1285239" cy="3267175"/>
          </a:xfrm>
          <a:prstGeom prst="rect">
            <a:avLst/>
          </a:prstGeom>
          <a:noFill/>
          <a:ln w="28575">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1" y="0"/>
            <a:ext cx="6857999" cy="3442919"/>
          </a:xfrm>
          <a:prstGeom prst="rect">
            <a:avLst/>
          </a:prstGeom>
          <a:noFill/>
        </p:spPr>
        <p:txBody>
          <a:bodyPr wrap="square" lIns="56823" tIns="28411" rIns="56823" bIns="28411" rtlCol="0">
            <a:spAutoFit/>
          </a:bodyPr>
          <a:lstStyle/>
          <a:p>
            <a:pPr algn="ctr" defTabSz="754645"/>
            <a:r>
              <a:rPr lang="ar-SA" b="1" dirty="0" smtClean="0"/>
              <a:t>( مخرج الهرب </a:t>
            </a:r>
            <a:r>
              <a:rPr lang="ar-SA" b="1" dirty="0" err="1" smtClean="0"/>
              <a:t>السريع </a:t>
            </a:r>
            <a:r>
              <a:rPr lang="ar-SA" b="1" dirty="0" smtClean="0"/>
              <a:t>) مخرج عشوان</a:t>
            </a:r>
            <a:endParaRPr lang="ar-SA" b="1" dirty="0"/>
          </a:p>
          <a:p>
            <a:pPr algn="ctr" defTabSz="754645"/>
            <a:r>
              <a:rPr lang="ar-SA" b="1" dirty="0" smtClean="0"/>
              <a:t>مجال الحماية لمنتج مسجل في معظم دول العالم </a:t>
            </a:r>
            <a:endParaRPr lang="ar-SA" b="1" dirty="0"/>
          </a:p>
          <a:p>
            <a:pPr algn="ctr" defTabSz="754645"/>
            <a:r>
              <a:rPr lang="ar-SA" b="1" dirty="0"/>
              <a:t>دول الخليج </a:t>
            </a:r>
            <a:r>
              <a:rPr lang="ar-SA" b="1"/>
              <a:t>العربي  </a:t>
            </a:r>
            <a:r>
              <a:rPr lang="ar-SA" b="1" smtClean="0"/>
              <a:t>ودول </a:t>
            </a:r>
            <a:r>
              <a:rPr lang="ar-SA" b="1"/>
              <a:t>الاتحاد </a:t>
            </a:r>
            <a:r>
              <a:rPr lang="ar-SA" b="1" smtClean="0"/>
              <a:t>الاوربي و </a:t>
            </a:r>
            <a:r>
              <a:rPr lang="ar-SA" b="1" dirty="0"/>
              <a:t>بريطانيا و امريكا والمكسيك وكندى </a:t>
            </a:r>
            <a:r>
              <a:rPr lang="ar-SA" b="1" dirty="0" smtClean="0"/>
              <a:t>والبرازيل وروسيا والصين وكوريا واليابان وإسرائيل معظم دول افريقيا واسيا وأمريكا اللاتينية</a:t>
            </a:r>
            <a:endParaRPr lang="ar-SA" b="1" dirty="0"/>
          </a:p>
          <a:p>
            <a:pPr algn="ctr" fontAlgn="t"/>
            <a:r>
              <a:rPr lang="ar-SA" b="1" dirty="0" smtClean="0">
                <a:solidFill>
                  <a:srgbClr val="FF0000"/>
                </a:solidFill>
              </a:rPr>
              <a:t>  </a:t>
            </a:r>
            <a:r>
              <a:rPr lang="en-US" b="1" dirty="0" smtClean="0">
                <a:solidFill>
                  <a:srgbClr val="FF0000"/>
                </a:solidFill>
              </a:rPr>
              <a:t> Ashwan Exit</a:t>
            </a:r>
            <a:r>
              <a:rPr lang="ar-SA" b="1" dirty="0" smtClean="0">
                <a:solidFill>
                  <a:srgbClr val="FF0000"/>
                </a:solidFill>
              </a:rPr>
              <a:t> </a:t>
            </a:r>
            <a:r>
              <a:rPr lang="ar-SA" b="1" dirty="0" err="1" smtClean="0">
                <a:solidFill>
                  <a:srgbClr val="FF0000"/>
                </a:solidFill>
              </a:rPr>
              <a:t>(</a:t>
            </a:r>
            <a:r>
              <a:rPr lang="ar-SA" b="1" dirty="0" smtClean="0">
                <a:solidFill>
                  <a:srgbClr val="FF0000"/>
                </a:solidFill>
              </a:rPr>
              <a:t> </a:t>
            </a:r>
            <a:r>
              <a:rPr lang="en-US" b="1" dirty="0" smtClean="0">
                <a:solidFill>
                  <a:srgbClr val="FF0000"/>
                </a:solidFill>
              </a:rPr>
              <a:t>Rapid Escape Exit</a:t>
            </a:r>
            <a:r>
              <a:rPr lang="ar-SA" b="1" dirty="0" err="1" smtClean="0">
                <a:solidFill>
                  <a:srgbClr val="FF0000"/>
                </a:solidFill>
              </a:rPr>
              <a:t>)</a:t>
            </a:r>
            <a:endParaRPr lang="ar-SA" b="1" dirty="0" smtClean="0">
              <a:solidFill>
                <a:srgbClr val="FF0000"/>
              </a:solidFill>
            </a:endParaRPr>
          </a:p>
          <a:p>
            <a:pPr algn="ctr" fontAlgn="t"/>
            <a:r>
              <a:rPr lang="en-US" sz="1600" b="1" dirty="0" smtClean="0">
                <a:solidFill>
                  <a:srgbClr val="FF0000"/>
                </a:solidFill>
              </a:rPr>
              <a:t>for the evacuation of the multi storey buildings  </a:t>
            </a:r>
            <a:r>
              <a:rPr lang="ar-SA" sz="1600" b="1" dirty="0" smtClean="0">
                <a:solidFill>
                  <a:srgbClr val="FF0000"/>
                </a:solidFill>
              </a:rPr>
              <a:t> </a:t>
            </a:r>
            <a:endParaRPr lang="en-US" sz="1600" b="1" dirty="0" smtClean="0">
              <a:solidFill>
                <a:srgbClr val="FF0000"/>
              </a:solidFill>
            </a:endParaRPr>
          </a:p>
          <a:p>
            <a:pPr algn="ctr" defTabSz="754645"/>
            <a:r>
              <a:rPr lang="en-US" sz="1300" b="1" dirty="0" smtClean="0">
                <a:solidFill>
                  <a:srgbClr val="FF0000"/>
                </a:solidFill>
              </a:rPr>
              <a:t>States </a:t>
            </a:r>
            <a:r>
              <a:rPr lang="en-US" sz="1300" b="1" dirty="0">
                <a:solidFill>
                  <a:srgbClr val="FF0000"/>
                </a:solidFill>
              </a:rPr>
              <a:t>The Field of intellectual property product rights   </a:t>
            </a:r>
          </a:p>
          <a:p>
            <a:pPr algn="ctr" defTabSz="754645"/>
            <a:r>
              <a:rPr lang="en-US" sz="1300" b="1" dirty="0">
                <a:solidFill>
                  <a:srgbClr val="FF0000"/>
                </a:solidFill>
              </a:rPr>
              <a:t>Qatar, Kuwait, UAE, Saudi Arabia, Bahrain, Oman and the United States, China, Russia, Mexico, Canada, Brazil, Germany, France, Belgium, Italy, the Netherlands, Luxembourg and the United Kingdom, Denmark, Greece and the Republic of Ireland, Portugal, Sweden, Spain, Austria, Finland, Poland and Estonia, Slovakia and the </a:t>
            </a:r>
            <a:r>
              <a:rPr lang="ar-SA" sz="1300" b="1" dirty="0" smtClean="0">
                <a:solidFill>
                  <a:srgbClr val="FF0000"/>
                </a:solidFill>
              </a:rPr>
              <a:t>  </a:t>
            </a:r>
            <a:r>
              <a:rPr lang="en-US" sz="1300" b="1" dirty="0" smtClean="0">
                <a:solidFill>
                  <a:srgbClr val="FF0000"/>
                </a:solidFill>
              </a:rPr>
              <a:t>Most Arab and African countries</a:t>
            </a:r>
            <a:r>
              <a:rPr lang="ar-SA" sz="1300" b="1" dirty="0" smtClean="0">
                <a:solidFill>
                  <a:srgbClr val="FF0000"/>
                </a:solidFill>
              </a:rPr>
              <a:t> </a:t>
            </a:r>
            <a:r>
              <a:rPr lang="en-US" sz="1300" b="1" dirty="0" smtClean="0">
                <a:solidFill>
                  <a:srgbClr val="FF0000"/>
                </a:solidFill>
              </a:rPr>
              <a:t>Latin American countries</a:t>
            </a:r>
            <a:r>
              <a:rPr lang="ar-SA" sz="1300" b="1" dirty="0" smtClean="0">
                <a:solidFill>
                  <a:srgbClr val="FF0000"/>
                </a:solidFill>
              </a:rPr>
              <a:t> </a:t>
            </a:r>
            <a:r>
              <a:rPr lang="en-US" sz="1400" dirty="0" smtClean="0">
                <a:solidFill>
                  <a:srgbClr val="FF0000"/>
                </a:solidFill>
              </a:rPr>
              <a:t>Israel </a:t>
            </a:r>
            <a:r>
              <a:rPr lang="en-US" sz="1300" b="1" dirty="0" smtClean="0">
                <a:solidFill>
                  <a:srgbClr val="FF0000"/>
                </a:solidFill>
              </a:rPr>
              <a:t>Czech </a:t>
            </a:r>
            <a:r>
              <a:rPr lang="en-US" sz="1300" b="1" dirty="0">
                <a:solidFill>
                  <a:srgbClr val="FF0000"/>
                </a:solidFill>
              </a:rPr>
              <a:t>Republic, Slovenia, Latvia, Cyprus and Malta, Lithuania, Hungary, Bulgaria, Romania and Croatia </a:t>
            </a:r>
            <a:r>
              <a:rPr lang="en-US" sz="1300" b="1" dirty="0" smtClean="0">
                <a:solidFill>
                  <a:srgbClr val="FF0000"/>
                </a:solidFill>
              </a:rPr>
              <a:t>and, </a:t>
            </a:r>
            <a:r>
              <a:rPr lang="en-US" sz="1300" b="1" dirty="0">
                <a:solidFill>
                  <a:srgbClr val="FF0000"/>
                </a:solidFill>
              </a:rPr>
              <a:t>Ukraine</a:t>
            </a:r>
          </a:p>
          <a:p>
            <a:pPr algn="ctr" defTabSz="754645"/>
            <a:endParaRPr lang="en-US" sz="2200" b="1" dirty="0">
              <a:solidFill>
                <a:prstClr val="black"/>
              </a:solidFill>
            </a:endParaRPr>
          </a:p>
        </p:txBody>
      </p:sp>
      <p:sp>
        <p:nvSpPr>
          <p:cNvPr id="16" name="مربع نص 15"/>
          <p:cNvSpPr txBox="1"/>
          <p:nvPr/>
        </p:nvSpPr>
        <p:spPr>
          <a:xfrm>
            <a:off x="5532451" y="3854249"/>
            <a:ext cx="1191654" cy="1442371"/>
          </a:xfrm>
          <a:prstGeom prst="rect">
            <a:avLst/>
          </a:prstGeom>
          <a:noFill/>
        </p:spPr>
        <p:txBody>
          <a:bodyPr wrap="square" lIns="56823" tIns="28411" rIns="56823" bIns="28411" rtlCol="0">
            <a:spAutoFit/>
          </a:bodyPr>
          <a:lstStyle/>
          <a:p>
            <a:pPr algn="ctr" defTabSz="754645"/>
            <a:r>
              <a:rPr lang="ar-SA" sz="1500" b="1" dirty="0">
                <a:solidFill>
                  <a:srgbClr val="002060"/>
                </a:solidFill>
              </a:rPr>
              <a:t>شهادة مكتب براءات الاختراع </a:t>
            </a:r>
            <a:r>
              <a:rPr lang="ar-SA" sz="1500" b="1" dirty="0" smtClean="0">
                <a:solidFill>
                  <a:srgbClr val="002060"/>
                </a:solidFill>
              </a:rPr>
              <a:t>الخليجي</a:t>
            </a:r>
            <a:endParaRPr lang="en-US" sz="1500" b="1" dirty="0" smtClean="0">
              <a:solidFill>
                <a:srgbClr val="002060"/>
              </a:solidFill>
            </a:endParaRPr>
          </a:p>
          <a:p>
            <a:pPr algn="ctr" defTabSz="754645"/>
            <a:r>
              <a:rPr lang="en-US" sz="1500" b="1" dirty="0"/>
              <a:t>Certificate Patent Office (GCC</a:t>
            </a:r>
            <a:r>
              <a:rPr lang="en-US" sz="1500" b="1" dirty="0" smtClean="0"/>
              <a:t>)</a:t>
            </a:r>
            <a:endParaRPr lang="en-US" sz="1500" b="1" dirty="0"/>
          </a:p>
        </p:txBody>
      </p:sp>
      <p:sp>
        <p:nvSpPr>
          <p:cNvPr id="17" name="مربع نص 16"/>
          <p:cNvSpPr txBox="1"/>
          <p:nvPr/>
        </p:nvSpPr>
        <p:spPr>
          <a:xfrm>
            <a:off x="1333847" y="3884272"/>
            <a:ext cx="1296144" cy="1350038"/>
          </a:xfrm>
          <a:prstGeom prst="rect">
            <a:avLst/>
          </a:prstGeom>
          <a:noFill/>
        </p:spPr>
        <p:txBody>
          <a:bodyPr wrap="square" lIns="56823" tIns="28411" rIns="56823" bIns="28411" rtlCol="0">
            <a:spAutoFit/>
          </a:bodyPr>
          <a:lstStyle/>
          <a:p>
            <a:pPr algn="ctr" defTabSz="754645"/>
            <a:r>
              <a:rPr lang="ar-SA" sz="1400" b="1" dirty="0">
                <a:solidFill>
                  <a:srgbClr val="002060"/>
                </a:solidFill>
              </a:rPr>
              <a:t>شهادة تسجيل مكتب</a:t>
            </a:r>
            <a:r>
              <a:rPr lang="en-US" sz="1400" b="1" dirty="0">
                <a:solidFill>
                  <a:srgbClr val="002060"/>
                </a:solidFill>
              </a:rPr>
              <a:t>P C T </a:t>
            </a:r>
            <a:r>
              <a:rPr lang="ar-SA" sz="1400" b="1" dirty="0">
                <a:solidFill>
                  <a:srgbClr val="002060"/>
                </a:solidFill>
              </a:rPr>
              <a:t> </a:t>
            </a:r>
          </a:p>
          <a:p>
            <a:pPr algn="ctr" defTabSz="754645"/>
            <a:r>
              <a:rPr lang="ar-SA" sz="1400" b="1" dirty="0">
                <a:solidFill>
                  <a:srgbClr val="002060"/>
                </a:solidFill>
              </a:rPr>
              <a:t>في اكثر 170 دولة</a:t>
            </a:r>
            <a:endParaRPr lang="en-US" sz="1400" b="1" dirty="0">
              <a:solidFill>
                <a:srgbClr val="002060"/>
              </a:solidFill>
            </a:endParaRPr>
          </a:p>
          <a:p>
            <a:pPr algn="ctr" defTabSz="754645"/>
            <a:r>
              <a:rPr lang="en-US" sz="1400" b="1" dirty="0" smtClean="0">
                <a:solidFill>
                  <a:prstClr val="black"/>
                </a:solidFill>
              </a:rPr>
              <a:t> Certification </a:t>
            </a:r>
            <a:r>
              <a:rPr lang="en-US" sz="1400" b="1" dirty="0">
                <a:solidFill>
                  <a:prstClr val="black"/>
                </a:solidFill>
              </a:rPr>
              <a:t>In 190 </a:t>
            </a:r>
            <a:r>
              <a:rPr lang="en-US" sz="1400" b="1" dirty="0" smtClean="0">
                <a:solidFill>
                  <a:prstClr val="black"/>
                </a:solidFill>
              </a:rPr>
              <a:t>countries</a:t>
            </a:r>
            <a:endParaRPr lang="en-US" sz="1400" b="1" dirty="0">
              <a:solidFill>
                <a:prstClr val="black"/>
              </a:solidFill>
            </a:endParaRPr>
          </a:p>
          <a:p>
            <a:pPr algn="ctr" defTabSz="754645"/>
            <a:r>
              <a:rPr lang="en-US" sz="1400" b="1" dirty="0">
                <a:solidFill>
                  <a:prstClr val="black"/>
                </a:solidFill>
              </a:rPr>
              <a:t> Office P C </a:t>
            </a:r>
            <a:r>
              <a:rPr lang="en-US" sz="1400" b="1" dirty="0" smtClean="0">
                <a:solidFill>
                  <a:prstClr val="black"/>
                </a:solidFill>
              </a:rPr>
              <a:t>T</a:t>
            </a:r>
            <a:endParaRPr lang="ar-SA" sz="1400" b="1" dirty="0">
              <a:solidFill>
                <a:srgbClr val="002060"/>
              </a:solidFill>
            </a:endParaRPr>
          </a:p>
        </p:txBody>
      </p:sp>
      <p:sp>
        <p:nvSpPr>
          <p:cNvPr id="18" name="مربع نص 17"/>
          <p:cNvSpPr txBox="1"/>
          <p:nvPr/>
        </p:nvSpPr>
        <p:spPr>
          <a:xfrm>
            <a:off x="2676391" y="3854246"/>
            <a:ext cx="1242742" cy="1211539"/>
          </a:xfrm>
          <a:prstGeom prst="rect">
            <a:avLst/>
          </a:prstGeom>
          <a:noFill/>
        </p:spPr>
        <p:txBody>
          <a:bodyPr wrap="square" lIns="56823" tIns="28411" rIns="56823" bIns="28411" rtlCol="0">
            <a:spAutoFit/>
          </a:bodyPr>
          <a:lstStyle/>
          <a:p>
            <a:pPr algn="ctr" defTabSz="754645"/>
            <a:r>
              <a:rPr lang="ar-SA" sz="1500" b="1" dirty="0">
                <a:solidFill>
                  <a:srgbClr val="002060"/>
                </a:solidFill>
              </a:rPr>
              <a:t>شهادة مكتب </a:t>
            </a:r>
            <a:r>
              <a:rPr lang="ar-SA" sz="1500" b="1" dirty="0" smtClean="0">
                <a:solidFill>
                  <a:srgbClr val="002060"/>
                </a:solidFill>
              </a:rPr>
              <a:t>نموذج السعودي</a:t>
            </a:r>
            <a:endParaRPr lang="ar-SA" sz="1500" b="1" dirty="0">
              <a:solidFill>
                <a:srgbClr val="002060"/>
              </a:solidFill>
            </a:endParaRPr>
          </a:p>
          <a:p>
            <a:pPr algn="ctr" defTabSz="754645"/>
            <a:r>
              <a:rPr lang="en-US" sz="1500" b="1" dirty="0">
                <a:solidFill>
                  <a:prstClr val="black"/>
                </a:solidFill>
              </a:rPr>
              <a:t>Certificate Patent Office </a:t>
            </a:r>
            <a:r>
              <a:rPr lang="en-US" sz="1500" b="1" dirty="0" smtClean="0">
                <a:solidFill>
                  <a:prstClr val="black"/>
                </a:solidFill>
              </a:rPr>
              <a:t>Saudi</a:t>
            </a:r>
            <a:endParaRPr lang="ar-SA" sz="1500" b="1" dirty="0">
              <a:solidFill>
                <a:srgbClr val="002060"/>
              </a:solidFill>
            </a:endParaRPr>
          </a:p>
        </p:txBody>
      </p:sp>
      <p:sp>
        <p:nvSpPr>
          <p:cNvPr id="19" name="مربع نص 18"/>
          <p:cNvSpPr txBox="1"/>
          <p:nvPr/>
        </p:nvSpPr>
        <p:spPr>
          <a:xfrm>
            <a:off x="1" y="3854249"/>
            <a:ext cx="1257714" cy="1442371"/>
          </a:xfrm>
          <a:prstGeom prst="rect">
            <a:avLst/>
          </a:prstGeom>
          <a:noFill/>
        </p:spPr>
        <p:txBody>
          <a:bodyPr wrap="square" lIns="56823" tIns="28411" rIns="56823" bIns="28411" rtlCol="0">
            <a:spAutoFit/>
          </a:bodyPr>
          <a:lstStyle/>
          <a:p>
            <a:pPr algn="ctr" defTabSz="754645"/>
            <a:r>
              <a:rPr lang="ar-SA" sz="1500" b="1" dirty="0">
                <a:solidFill>
                  <a:srgbClr val="002060"/>
                </a:solidFill>
              </a:rPr>
              <a:t>شهادة مكتب براءات الاختراع الصيني</a:t>
            </a:r>
          </a:p>
          <a:p>
            <a:pPr algn="ctr" defTabSz="754645"/>
            <a:r>
              <a:rPr lang="en-US" sz="1500" b="1" dirty="0">
                <a:solidFill>
                  <a:prstClr val="black"/>
                </a:solidFill>
              </a:rPr>
              <a:t>Certificate Patent Office of China</a:t>
            </a:r>
            <a:endParaRPr lang="en-US" sz="1500" b="1" dirty="0">
              <a:solidFill>
                <a:srgbClr val="002060"/>
              </a:solidFill>
            </a:endParaRPr>
          </a:p>
        </p:txBody>
      </p:sp>
      <p:pic>
        <p:nvPicPr>
          <p:cNvPr id="20" name="Picture 2" descr="C:\Users\ashwan.org\Desktop\ملف تجربة الحجرة الاولى\براءة اختراع الحجرة الخليج.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532451" y="5598744"/>
            <a:ext cx="1325549" cy="3257225"/>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1026" name="Picture 2" descr="C:\Users\Ashwan.org2\Desktop\سطح المكتب\ملفات ابوسعد\ملف تجربة المخرج\المخرج 1 الخليج\شهادة المخرج المدينة.JPG"/>
          <p:cNvPicPr>
            <a:picLocks noChangeAspect="1" noChangeArrowheads="1"/>
          </p:cNvPicPr>
          <p:nvPr/>
        </p:nvPicPr>
        <p:blipFill>
          <a:blip r:embed="rId7" cstate="print"/>
          <a:srcRect/>
          <a:stretch>
            <a:fillRect/>
          </a:stretch>
        </p:blipFill>
        <p:spPr bwMode="auto">
          <a:xfrm>
            <a:off x="2697173" y="5558944"/>
            <a:ext cx="1330531" cy="3282479"/>
          </a:xfrm>
          <a:prstGeom prst="rect">
            <a:avLst/>
          </a:prstGeom>
          <a:noFill/>
          <a:ln w="28575">
            <a:noFill/>
          </a:ln>
        </p:spPr>
      </p:pic>
      <p:pic>
        <p:nvPicPr>
          <p:cNvPr id="1027" name="Picture 3" descr="C:\Users\Ashwan.org2\Desktop\سطح المكتب\ملفات ابوسعد\ملف تجربة المخرج\المخرج 1 الخليج\تسجيل P C T.jpg"/>
          <p:cNvPicPr>
            <a:picLocks noChangeAspect="1" noChangeArrowheads="1"/>
          </p:cNvPicPr>
          <p:nvPr/>
        </p:nvPicPr>
        <p:blipFill>
          <a:blip r:embed="rId8" cstate="print"/>
          <a:srcRect/>
          <a:stretch>
            <a:fillRect/>
          </a:stretch>
        </p:blipFill>
        <p:spPr bwMode="auto">
          <a:xfrm>
            <a:off x="1310647" y="5558944"/>
            <a:ext cx="1342544" cy="3282479"/>
          </a:xfrm>
          <a:prstGeom prst="rect">
            <a:avLst/>
          </a:prstGeom>
          <a:noFill/>
          <a:ln w="28575">
            <a:noFill/>
          </a:ln>
        </p:spPr>
      </p:pic>
      <p:pic>
        <p:nvPicPr>
          <p:cNvPr id="3" name="Picture 2" descr="C:\Users\المستخدم\Desktop\Ashwan.org2\Desktop\أأأأأ وثائق أأأأأ\مخرج طواريء\certificate-1 - نسخة.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31889" y="5588320"/>
            <a:ext cx="1500563" cy="3253104"/>
          </a:xfrm>
          <a:prstGeom prst="rect">
            <a:avLst/>
          </a:prstGeom>
          <a:noFill/>
          <a:ln w="28575">
            <a:noFill/>
          </a:ln>
          <a:extLst>
            <a:ext uri="{909E8E84-426E-40DD-AFC4-6F175D3DCCD1}">
              <a14:hiddenFill xmlns:a14="http://schemas.microsoft.com/office/drawing/2010/main">
                <a:solidFill>
                  <a:srgbClr val="FFFFFF"/>
                </a:solidFill>
              </a14:hiddenFill>
            </a:ext>
          </a:extLst>
        </p:spPr>
      </p:pic>
      <p:cxnSp>
        <p:nvCxnSpPr>
          <p:cNvPr id="5" name="رابط مستقيم 4"/>
          <p:cNvCxnSpPr/>
          <p:nvPr/>
        </p:nvCxnSpPr>
        <p:spPr>
          <a:xfrm>
            <a:off x="8505564" y="3035829"/>
            <a:ext cx="685800" cy="1219200"/>
          </a:xfrm>
          <a:prstGeom prst="line">
            <a:avLst/>
          </a:prstGeom>
        </p:spPr>
        <p:style>
          <a:lnRef idx="1">
            <a:schemeClr val="accent1"/>
          </a:lnRef>
          <a:fillRef idx="0">
            <a:schemeClr val="accent1"/>
          </a:fillRef>
          <a:effectRef idx="0">
            <a:schemeClr val="accent1"/>
          </a:effectRef>
          <a:fontRef idx="minor">
            <a:schemeClr val="tx1"/>
          </a:fontRef>
        </p:style>
      </p:cxnSp>
      <p:sp>
        <p:nvSpPr>
          <p:cNvPr id="21" name="مربع نص 20"/>
          <p:cNvSpPr txBox="1"/>
          <p:nvPr/>
        </p:nvSpPr>
        <p:spPr>
          <a:xfrm>
            <a:off x="4060236" y="3884272"/>
            <a:ext cx="1242742" cy="1442371"/>
          </a:xfrm>
          <a:prstGeom prst="rect">
            <a:avLst/>
          </a:prstGeom>
          <a:noFill/>
        </p:spPr>
        <p:txBody>
          <a:bodyPr wrap="square" lIns="56823" tIns="28411" rIns="56823" bIns="28411" rtlCol="0">
            <a:spAutoFit/>
          </a:bodyPr>
          <a:lstStyle/>
          <a:p>
            <a:pPr algn="ctr" defTabSz="754645"/>
            <a:r>
              <a:rPr lang="ar-SA" sz="1500" b="1" dirty="0">
                <a:solidFill>
                  <a:srgbClr val="002060"/>
                </a:solidFill>
              </a:rPr>
              <a:t>شهادة مكتب براءات الاختراع </a:t>
            </a:r>
            <a:r>
              <a:rPr lang="ar-SA" sz="1500" b="1" dirty="0" smtClean="0">
                <a:solidFill>
                  <a:srgbClr val="002060"/>
                </a:solidFill>
              </a:rPr>
              <a:t>الروسي</a:t>
            </a:r>
            <a:endParaRPr lang="ar-SA" sz="1500" b="1" dirty="0">
              <a:solidFill>
                <a:srgbClr val="002060"/>
              </a:solidFill>
            </a:endParaRPr>
          </a:p>
          <a:p>
            <a:pPr algn="ctr" defTabSz="754645"/>
            <a:r>
              <a:rPr lang="en-US" sz="1500" b="1" dirty="0">
                <a:solidFill>
                  <a:prstClr val="black"/>
                </a:solidFill>
              </a:rPr>
              <a:t>Certificate Patent Office  Russia</a:t>
            </a:r>
            <a:endParaRPr lang="ar-SA" sz="1500" b="1" dirty="0">
              <a:solidFill>
                <a:srgbClr val="002060"/>
              </a:solidFill>
            </a:endParaRPr>
          </a:p>
        </p:txBody>
      </p:sp>
    </p:spTree>
    <p:extLst>
      <p:ext uri="{BB962C8B-B14F-4D97-AF65-F5344CB8AC3E}">
        <p14:creationId xmlns:p14="http://schemas.microsoft.com/office/powerpoint/2010/main" val="2017359921"/>
      </p:ext>
    </p:extLst>
  </p:cSld>
  <p:clrMapOvr>
    <a:masterClrMapping/>
  </p:clrMapOvr>
  <p:timing>
    <p:tnLst>
      <p:par>
        <p:cTn id="1" dur="indefinite" restart="never" nodeType="tmRoot"/>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391</TotalTime>
  <Words>424</Words>
  <Application>Microsoft Office PowerPoint</Application>
  <PresentationFormat>عرض على الشاشة (3:4)‏</PresentationFormat>
  <Paragraphs>30</Paragraphs>
  <Slides>42</Slides>
  <Notes>0</Notes>
  <HiddenSlides>0</HiddenSlides>
  <MMClips>0</MMClips>
  <ScaleCrop>false</ScaleCrop>
  <HeadingPairs>
    <vt:vector size="4" baseType="variant">
      <vt:variant>
        <vt:lpstr>نسق</vt:lpstr>
      </vt:variant>
      <vt:variant>
        <vt:i4>1</vt:i4>
      </vt:variant>
      <vt:variant>
        <vt:lpstr>عناوين الشرائح</vt:lpstr>
      </vt:variant>
      <vt:variant>
        <vt:i4>42</vt:i4>
      </vt:variant>
    </vt:vector>
  </HeadingPairs>
  <TitlesOfParts>
    <vt:vector size="43" baseType="lpstr">
      <vt:lpstr>سمة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Ashwan.org2</dc:creator>
  <cp:lastModifiedBy>المستخدم</cp:lastModifiedBy>
  <cp:revision>33</cp:revision>
  <cp:lastPrinted>2016-06-22T06:56:25Z</cp:lastPrinted>
  <dcterms:created xsi:type="dcterms:W3CDTF">2014-11-30T13:12:24Z</dcterms:created>
  <dcterms:modified xsi:type="dcterms:W3CDTF">2017-01-09T18:17:08Z</dcterms:modified>
</cp:coreProperties>
</file>